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  <p:sldMasterId id="2147483708" r:id="rId4"/>
  </p:sldMasterIdLst>
  <p:notesMasterIdLst>
    <p:notesMasterId r:id="rId48"/>
  </p:notesMasterIdLst>
  <p:sldIdLst>
    <p:sldId id="320" r:id="rId5"/>
    <p:sldId id="282" r:id="rId6"/>
    <p:sldId id="262" r:id="rId7"/>
    <p:sldId id="303" r:id="rId8"/>
    <p:sldId id="265" r:id="rId9"/>
    <p:sldId id="288" r:id="rId10"/>
    <p:sldId id="285" r:id="rId11"/>
    <p:sldId id="289" r:id="rId12"/>
    <p:sldId id="287" r:id="rId13"/>
    <p:sldId id="290" r:id="rId14"/>
    <p:sldId id="266" r:id="rId15"/>
    <p:sldId id="325" r:id="rId16"/>
    <p:sldId id="294" r:id="rId17"/>
    <p:sldId id="269" r:id="rId18"/>
    <p:sldId id="295" r:id="rId19"/>
    <p:sldId id="302" r:id="rId20"/>
    <p:sldId id="277" r:id="rId21"/>
    <p:sldId id="321" r:id="rId22"/>
    <p:sldId id="268" r:id="rId23"/>
    <p:sldId id="270" r:id="rId24"/>
    <p:sldId id="260" r:id="rId25"/>
    <p:sldId id="300" r:id="rId26"/>
    <p:sldId id="304" r:id="rId27"/>
    <p:sldId id="279" r:id="rId28"/>
    <p:sldId id="301" r:id="rId29"/>
    <p:sldId id="318" r:id="rId30"/>
    <p:sldId id="306" r:id="rId31"/>
    <p:sldId id="307" r:id="rId32"/>
    <p:sldId id="284" r:id="rId33"/>
    <p:sldId id="283" r:id="rId34"/>
    <p:sldId id="286" r:id="rId35"/>
    <p:sldId id="272" r:id="rId36"/>
    <p:sldId id="292" r:id="rId37"/>
    <p:sldId id="267" r:id="rId38"/>
    <p:sldId id="309" r:id="rId39"/>
    <p:sldId id="316" r:id="rId40"/>
    <p:sldId id="311" r:id="rId41"/>
    <p:sldId id="273" r:id="rId42"/>
    <p:sldId id="297" r:id="rId43"/>
    <p:sldId id="315" r:id="rId44"/>
    <p:sldId id="322" r:id="rId45"/>
    <p:sldId id="323" r:id="rId46"/>
    <p:sldId id="324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18" d="100"/>
          <a:sy n="18" d="100"/>
        </p:scale>
        <p:origin x="-33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E3066B-73DD-47B9-BCCF-A68543703E34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9EF2C-DE86-473D-B3CF-DA016F061D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684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3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036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118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The Chalk Talk protocol encourages full participation of all members (particularly those who might be more reluctant to participate), equalizes power differences and encourages a different kind of listening.</a:t>
            </a:r>
          </a:p>
          <a:p>
            <a:endParaRPr lang="en-US" dirty="0" smtClean="0"/>
          </a:p>
          <a:p>
            <a:pPr lvl="0"/>
            <a:r>
              <a:rPr lang="en-US" dirty="0"/>
              <a:t>The Chalk Talk guidelines are that participants:</a:t>
            </a:r>
            <a:endParaRPr lang="en-US" sz="1800" dirty="0"/>
          </a:p>
          <a:p>
            <a:pPr lvl="0"/>
            <a:r>
              <a:rPr lang="en-US" dirty="0"/>
              <a:t>Remain silent</a:t>
            </a:r>
            <a:endParaRPr lang="en-US" sz="1800" b="1" dirty="0"/>
          </a:p>
          <a:p>
            <a:pPr lvl="0"/>
            <a:r>
              <a:rPr lang="en-US" dirty="0"/>
              <a:t>Respond to the question and to others ideas by writing questions or comments on the butcher paper</a:t>
            </a:r>
            <a:endParaRPr lang="en-US" sz="1800" b="1" dirty="0"/>
          </a:p>
          <a:p>
            <a:pPr lvl="0"/>
            <a:r>
              <a:rPr lang="en-US" dirty="0"/>
              <a:t>In writing, participants can:</a:t>
            </a:r>
            <a:endParaRPr lang="en-US" sz="1800" b="1" dirty="0"/>
          </a:p>
          <a:p>
            <a:pPr lvl="1"/>
            <a:r>
              <a:rPr lang="en-US" dirty="0"/>
              <a:t>Ask questions</a:t>
            </a:r>
            <a:endParaRPr lang="en-US" sz="1800" b="1" dirty="0"/>
          </a:p>
          <a:p>
            <a:pPr lvl="1"/>
            <a:r>
              <a:rPr lang="en-US" dirty="0"/>
              <a:t>Make statements</a:t>
            </a:r>
            <a:endParaRPr lang="en-US" sz="1800" b="1" dirty="0"/>
          </a:p>
          <a:p>
            <a:pPr lvl="1"/>
            <a:r>
              <a:rPr lang="en-US" dirty="0"/>
              <a:t>Make connections</a:t>
            </a:r>
            <a:endParaRPr lang="en-US" sz="1800" b="1" dirty="0"/>
          </a:p>
          <a:p>
            <a:pPr lvl="1"/>
            <a:r>
              <a:rPr lang="en-US" dirty="0"/>
              <a:t>Draw visual representations</a:t>
            </a:r>
            <a:endParaRPr lang="en-US" sz="1800" b="1" dirty="0"/>
          </a:p>
          <a:p>
            <a:pPr lvl="0"/>
            <a:r>
              <a:rPr lang="en-US" dirty="0"/>
              <a:t>Facilitators may also respond in writing</a:t>
            </a:r>
            <a:endParaRPr lang="en-US" sz="1800" b="1" dirty="0"/>
          </a:p>
          <a:p>
            <a:endParaRPr lang="en-US" dirty="0" smtClean="0"/>
          </a:p>
          <a:p>
            <a:pPr lvl="0"/>
            <a:r>
              <a:rPr lang="en-US" dirty="0"/>
              <a:t>What is our current school culture? How do we know?</a:t>
            </a:r>
          </a:p>
          <a:p>
            <a:pPr lvl="0"/>
            <a:r>
              <a:rPr lang="en-US" dirty="0"/>
              <a:t>What might you see or hear at our school?</a:t>
            </a:r>
          </a:p>
          <a:p>
            <a:pPr lvl="0"/>
            <a:r>
              <a:rPr lang="en-US" dirty="0"/>
              <a:t>What does our school celebrate? How?</a:t>
            </a:r>
          </a:p>
          <a:p>
            <a:pPr lvl="0"/>
            <a:r>
              <a:rPr lang="en-US" dirty="0"/>
              <a:t>What are important rituals, traditions, slogans, </a:t>
            </a:r>
            <a:r>
              <a:rPr lang="en-US" dirty="0" err="1"/>
              <a:t>etc</a:t>
            </a:r>
            <a:r>
              <a:rPr lang="en-US" dirty="0"/>
              <a:t> at our school? What do these say about what we believe is important?</a:t>
            </a:r>
          </a:p>
          <a:p>
            <a:pPr lvl="0"/>
            <a:r>
              <a:rPr lang="en-US" dirty="0"/>
              <a:t>How do people feel in our school? How can you tell?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264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>
                <a:solidFill>
                  <a:prstClr val="black"/>
                </a:solidFill>
              </a:rPr>
              <a:pPr/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606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69EF2C-DE86-473D-B3CF-DA016F061DD6}" type="slidenum">
              <a:rPr lang="en-US" smtClean="0">
                <a:solidFill>
                  <a:prstClr val="black"/>
                </a:solidFill>
              </a:rPr>
              <a:pPr/>
              <a:t>43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53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396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25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137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5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978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8808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027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51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38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479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07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052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2545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9010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0606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5292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893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8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6964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529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1959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6396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4923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5399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4139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704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4197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17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851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875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863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569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35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290F09-DD00-4A63-B48A-F11A9E330EDE}" type="datetimeFigureOut">
              <a:rPr lang="en-US" smtClean="0"/>
              <a:t>3/6/2015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6A7D9F1-46F7-40DD-B6C2-16EBDFFC0FE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283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3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290F09-DD00-4A63-B48A-F11A9E330EDE}" type="datetimeFigureOut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3/6/2015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6A7D9F1-46F7-40DD-B6C2-16EBDFFC0FED}" type="slidenum">
              <a:rPr lang="en-US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6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lipartbest.com/clipart-ncBdGEjc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hyperlink" Target="http://cliparts.co/cliparts/riL/xdp/riLxdpMoT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lipartbest.com/clipart-ncBdGEjc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clipartbest.com/clipart-ncBdGEjc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book-clipart.com/free_book_clipart/cute_little_african_american_girl_lying_on_the_floor_and_reading_a_book_0515-1002-0104-1043_SMU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mailto:easlocum@rochester.rr.com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52.jpg"/><Relationship Id="rId4" Type="http://schemas.openxmlformats.org/officeDocument/2006/relationships/hyperlink" Target="mailto:nancystauber@frontier.co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Creative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Questioning</a:t>
            </a:r>
            <a:endParaRPr lang="en-US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4953000"/>
            <a:ext cx="7620000" cy="12192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Visible Thinking Strategies in the LOTE Classroom</a:t>
            </a:r>
          </a:p>
          <a:p>
            <a:r>
              <a:rPr lang="en-US" dirty="0" err="1" smtClean="0">
                <a:solidFill>
                  <a:schemeClr val="accent2">
                    <a:lumMod val="50000"/>
                  </a:schemeClr>
                </a:solidFill>
              </a:rPr>
              <a:t>Stauber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&amp; Slocum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65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1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04800"/>
            <a:ext cx="5003800" cy="447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906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9563"/>
            <a:ext cx="8839200" cy="623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642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irl_readingjp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620511"/>
            <a:ext cx="2594264" cy="121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762000" y="152400"/>
            <a:ext cx="8077200" cy="5181600"/>
          </a:xfrm>
          <a:prstGeom prst="cloudCallout">
            <a:avLst>
              <a:gd name="adj1" fmla="val 31586"/>
              <a:gd name="adj2" fmla="val 5212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Claim</a:t>
            </a:r>
          </a:p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Support</a:t>
            </a:r>
          </a:p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Question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903288"/>
            <a:ext cx="2352675" cy="23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245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oy reading a book from MyCuteGraphi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072" y="5334000"/>
            <a:ext cx="1328928" cy="152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304800" y="0"/>
            <a:ext cx="8458200" cy="5334001"/>
          </a:xfrm>
          <a:prstGeom prst="cloudCallout">
            <a:avLst>
              <a:gd name="adj1" fmla="val -39933"/>
              <a:gd name="adj2" fmla="val 5218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4800" dirty="0"/>
              <a:t>What is our current school culture? How do we know</a:t>
            </a:r>
            <a:r>
              <a:rPr lang="en-US" sz="4800" dirty="0" smtClean="0"/>
              <a:t>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401991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1004888"/>
            <a:ext cx="8124825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1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oy reading a book from MyCuteGraphi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072" y="5334000"/>
            <a:ext cx="1328928" cy="152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6927" y="0"/>
            <a:ext cx="8458200" cy="5334001"/>
          </a:xfrm>
          <a:prstGeom prst="cloudCallout">
            <a:avLst>
              <a:gd name="adj1" fmla="val -39933"/>
              <a:gd name="adj2" fmla="val 5218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3200" dirty="0" smtClean="0"/>
              <a:t>What </a:t>
            </a:r>
            <a:r>
              <a:rPr lang="en-US" sz="3200" dirty="0"/>
              <a:t>does our school celebrate? How?</a:t>
            </a:r>
          </a:p>
          <a:p>
            <a:pPr lvl="0" algn="ctr"/>
            <a:r>
              <a:rPr lang="en-US" sz="3200" dirty="0"/>
              <a:t>What are important rituals, traditions, </a:t>
            </a:r>
            <a:r>
              <a:rPr lang="en-US" sz="3200" dirty="0" smtClean="0"/>
              <a:t>slogans, etc. at </a:t>
            </a:r>
            <a:r>
              <a:rPr lang="en-US" sz="3200" dirty="0"/>
              <a:t>our school? </a:t>
            </a:r>
            <a:r>
              <a:rPr lang="en-US" sz="3200" dirty="0" smtClean="0"/>
              <a:t>What </a:t>
            </a:r>
            <a:r>
              <a:rPr lang="en-US" sz="3200" dirty="0"/>
              <a:t>do these say about what we believe is important</a:t>
            </a:r>
            <a:r>
              <a:rPr lang="en-US" sz="3200" dirty="0" smtClean="0"/>
              <a:t>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991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8781" y="578643"/>
            <a:ext cx="5786438" cy="570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1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76200" y="1"/>
            <a:ext cx="8763000" cy="5257799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Why study another </a:t>
            </a:r>
            <a:r>
              <a:rPr lang="en-US" sz="6600" dirty="0" smtClean="0"/>
              <a:t>culture</a:t>
            </a:r>
            <a:r>
              <a:rPr lang="en-US" sz="4000" dirty="0" smtClean="0"/>
              <a:t>? </a:t>
            </a:r>
          </a:p>
          <a:p>
            <a:pPr algn="ctr"/>
            <a:r>
              <a:rPr lang="en-US" sz="4000" dirty="0" smtClean="0"/>
              <a:t>How does language shape culture?</a:t>
            </a:r>
          </a:p>
        </p:txBody>
      </p:sp>
    </p:spTree>
    <p:extLst>
      <p:ext uri="{BB962C8B-B14F-4D97-AF65-F5344CB8AC3E}">
        <p14:creationId xmlns:p14="http://schemas.microsoft.com/office/powerpoint/2010/main" val="22507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3429000"/>
            <a:ext cx="2485984" cy="3060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 rot="1001597">
            <a:off x="639669" y="1596123"/>
            <a:ext cx="75935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FREE WRITE</a:t>
            </a:r>
            <a:endParaRPr lang="en-US" sz="8000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45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" y="1028700"/>
            <a:ext cx="8134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3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567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776288"/>
            <a:ext cx="6886575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23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 flipH="1">
            <a:off x="228600" y="152399"/>
            <a:ext cx="8458200" cy="5334001"/>
          </a:xfrm>
          <a:prstGeom prst="cloudCallout">
            <a:avLst>
              <a:gd name="adj1" fmla="val -37475"/>
              <a:gd name="adj2" fmla="val 5322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 descr="Children Reading Book Clipart Clip art children reading">
            <a:hlinkClick r:id="rId2" tooltip="Clip art children reading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54102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092200"/>
            <a:ext cx="5741194" cy="3094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73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98500"/>
            <a:ext cx="7766492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0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449" y="491705"/>
            <a:ext cx="5193102" cy="587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1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</a:rPr>
              <a:t>What happens when cultures collide?</a:t>
            </a:r>
          </a:p>
          <a:p>
            <a:pPr algn="ctr"/>
            <a:endParaRPr lang="en-US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en-US" sz="3600" b="1" dirty="0" smtClean="0">
                <a:solidFill>
                  <a:srgbClr val="7030A0"/>
                </a:solidFill>
              </a:rPr>
              <a:t>Is conflict inevitable?</a:t>
            </a:r>
          </a:p>
          <a:p>
            <a:pPr algn="ctr"/>
            <a:endParaRPr lang="en-US" sz="2000" b="1" dirty="0" smtClean="0">
              <a:solidFill>
                <a:srgbClr val="7030A0"/>
              </a:solidFill>
            </a:endParaRPr>
          </a:p>
          <a:p>
            <a:pPr algn="ctr"/>
            <a:r>
              <a:rPr lang="en-US" sz="3600" dirty="0" smtClean="0"/>
              <a:t>What is worth fighting for?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5077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6" b="8076"/>
          <a:stretch>
            <a:fillRect/>
          </a:stretch>
        </p:blipFill>
        <p:spPr>
          <a:xfrm>
            <a:off x="1219200" y="457200"/>
            <a:ext cx="6877050" cy="5157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67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  <a:ln>
            <a:noFill/>
          </a:ln>
        </p:spPr>
      </p:pic>
      <p:sp>
        <p:nvSpPr>
          <p:cNvPr id="4" name="Cloud Callout 3"/>
          <p:cNvSpPr/>
          <p:nvPr/>
        </p:nvSpPr>
        <p:spPr>
          <a:xfrm flipH="1">
            <a:off x="254000" y="0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7200"/>
            <a:ext cx="4114800" cy="411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3810000"/>
            <a:ext cx="4989588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3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19" y="611737"/>
            <a:ext cx="6116362" cy="563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6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71912"/>
            <a:ext cx="6400800" cy="503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37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1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400" b="1" dirty="0" smtClean="0"/>
              <a:t>See</a:t>
            </a:r>
          </a:p>
          <a:p>
            <a:pPr algn="r"/>
            <a:endParaRPr lang="en-US" sz="1100" b="1" dirty="0" smtClean="0"/>
          </a:p>
          <a:p>
            <a:pPr algn="r"/>
            <a:r>
              <a:rPr lang="en-US" sz="2400" b="1" dirty="0" smtClean="0"/>
              <a:t>Think</a:t>
            </a:r>
          </a:p>
          <a:p>
            <a:pPr algn="r"/>
            <a:endParaRPr lang="en-US" sz="1200" b="1" dirty="0" smtClean="0"/>
          </a:p>
          <a:p>
            <a:pPr algn="r"/>
            <a:r>
              <a:rPr lang="en-US" sz="2400" b="1" dirty="0" smtClean="0"/>
              <a:t>Wonder</a:t>
            </a:r>
            <a:endParaRPr lang="en-US" sz="24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41520"/>
            <a:ext cx="4981074" cy="3325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7394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irl_readingjp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620511"/>
            <a:ext cx="2594264" cy="121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762000" y="152400"/>
            <a:ext cx="8077200" cy="5181600"/>
          </a:xfrm>
          <a:prstGeom prst="cloudCallout">
            <a:avLst>
              <a:gd name="adj1" fmla="val 31586"/>
              <a:gd name="adj2" fmla="val 5212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5400" b="1" dirty="0" smtClean="0"/>
              <a:t>Claim</a:t>
            </a:r>
          </a:p>
          <a:p>
            <a:pPr algn="r"/>
            <a:r>
              <a:rPr lang="en-US" sz="5400" b="1" dirty="0" smtClean="0"/>
              <a:t>Support</a:t>
            </a:r>
          </a:p>
          <a:p>
            <a:pPr algn="r"/>
            <a:r>
              <a:rPr lang="en-US" sz="5400" b="1" dirty="0" smtClean="0"/>
              <a:t>Question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907520"/>
            <a:ext cx="2738938" cy="18933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1455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5137150" cy="3429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401" y="3200400"/>
            <a:ext cx="5160980" cy="342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25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74" y="613569"/>
            <a:ext cx="5118445" cy="555863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08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914400"/>
            <a:ext cx="715079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552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671537"/>
            <a:ext cx="1497415" cy="204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106682" y="-38100"/>
            <a:ext cx="8001000" cy="5867400"/>
          </a:xfrm>
          <a:prstGeom prst="cloudCallout">
            <a:avLst>
              <a:gd name="adj1" fmla="val -49325"/>
              <a:gd name="adj2" fmla="val 2809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3348">
            <a:off x="1639484" y="524654"/>
            <a:ext cx="5928935" cy="5928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5162392"/>
            <a:ext cx="1524000" cy="11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73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3" y="1047750"/>
            <a:ext cx="7800975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77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572983"/>
            <a:ext cx="4453247" cy="57120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3600" y="1066800"/>
            <a:ext cx="259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2">
                    <a:lumMod val="50000"/>
                  </a:schemeClr>
                </a:solidFill>
              </a:rPr>
              <a:t>True for who?</a:t>
            </a:r>
            <a:endParaRPr lang="en-US" sz="44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2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1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09600"/>
            <a:ext cx="7203733" cy="37791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3610323"/>
            <a:ext cx="2533334" cy="2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8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What can we learn from pictures?</a:t>
            </a:r>
            <a:endParaRPr lang="en-US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88884"/>
            <a:ext cx="8229600" cy="4348595"/>
          </a:xfrm>
        </p:spPr>
      </p:pic>
    </p:spTree>
    <p:extLst>
      <p:ext uri="{BB962C8B-B14F-4D97-AF65-F5344CB8AC3E}">
        <p14:creationId xmlns:p14="http://schemas.microsoft.com/office/powerpoint/2010/main" val="245474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Chalk Talk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981200"/>
            <a:ext cx="3810000" cy="33528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It can be used productively with any </a:t>
            </a:r>
            <a:r>
              <a:rPr lang="en-US" sz="2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group (students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  <a:r>
              <a:rPr lang="en-US" sz="2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faculty, committees, etc.). 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Because 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is it done completely in silence, it gives groups </a:t>
            </a:r>
            <a:r>
              <a:rPr lang="en-US" sz="2000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a change of pace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 and </a:t>
            </a:r>
            <a:r>
              <a:rPr lang="en-US" sz="2000" b="1" dirty="0">
                <a:solidFill>
                  <a:srgbClr val="FFC000"/>
                </a:solidFill>
                <a:latin typeface="Arial Rounded MT Bold" panose="020F0704030504030204" pitchFamily="34" charset="0"/>
              </a:rPr>
              <a:t>encourages thoughtful contemplation</a:t>
            </a:r>
            <a:r>
              <a:rPr lang="en-US" sz="20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. </a:t>
            </a:r>
            <a:endParaRPr lang="en-US" sz="2000" dirty="0" smtClean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endParaRPr lang="en-US" sz="2000" dirty="0">
              <a:latin typeface="Arial Rounded MT Bold" panose="020F070403050403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609600" y="1905000"/>
            <a:ext cx="4041648" cy="381000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Chalk Talk is </a:t>
            </a:r>
            <a:r>
              <a:rPr lang="en-US" b="1" dirty="0">
                <a:solidFill>
                  <a:schemeClr val="bg1"/>
                </a:solidFill>
                <a:latin typeface="Arial Rounded MT Bold" panose="020F0704030504030204" pitchFamily="34" charset="0"/>
              </a:rPr>
              <a:t>a </a:t>
            </a:r>
            <a:r>
              <a:rPr lang="en-US" b="1" dirty="0">
                <a:solidFill>
                  <a:srgbClr val="FFC000"/>
                </a:solidFill>
                <a:latin typeface="Arial Rounded MT Bold" panose="020F0704030504030204" pitchFamily="34" charset="0"/>
              </a:rPr>
              <a:t>silent </a:t>
            </a:r>
            <a:r>
              <a:rPr lang="en-US" b="1" dirty="0" smtClean="0">
                <a:solidFill>
                  <a:srgbClr val="FFC000"/>
                </a:solidFill>
                <a:latin typeface="Arial Rounded MT Bold" panose="020F0704030504030204" pitchFamily="34" charset="0"/>
              </a:rPr>
              <a:t> way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to do reflection</a:t>
            </a: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,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generate ideas,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check on learning,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develop </a:t>
            </a:r>
            <a:r>
              <a:rPr lang="en-US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projects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 Rounded MT Bold" panose="020F0704030504030204" pitchFamily="34" charset="0"/>
              </a:rPr>
              <a:t>solve </a:t>
            </a:r>
            <a:r>
              <a:rPr lang="en-US" dirty="0" smtClean="0">
                <a:solidFill>
                  <a:schemeClr val="bg1"/>
                </a:solidFill>
                <a:latin typeface="Arial Rounded MT Bold" panose="020F0704030504030204" pitchFamily="34" charset="0"/>
              </a:rPr>
              <a:t>problems</a:t>
            </a:r>
            <a:endParaRPr lang="en-US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0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8464593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686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irl_readingjp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620511"/>
            <a:ext cx="2594264" cy="1210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762000" y="152400"/>
            <a:ext cx="8077200" cy="5181600"/>
          </a:xfrm>
          <a:prstGeom prst="cloudCallout">
            <a:avLst>
              <a:gd name="adj1" fmla="val 31586"/>
              <a:gd name="adj2" fmla="val 5212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Claim</a:t>
            </a:r>
          </a:p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Support</a:t>
            </a:r>
          </a:p>
          <a:p>
            <a:pPr algn="r"/>
            <a:r>
              <a:rPr lang="en-US" sz="5400" b="1" dirty="0" smtClean="0">
                <a:solidFill>
                  <a:prstClr val="black"/>
                </a:solidFill>
              </a:rPr>
              <a:t>Question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325" y="903288"/>
            <a:ext cx="2352675" cy="233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10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hild Reading Clipart Image: Cute Little African American Girl Lying on the Floor and Reading a Boo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225" y="5451764"/>
            <a:ext cx="1406236" cy="140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228600" y="-20782"/>
            <a:ext cx="8763000" cy="5486400"/>
          </a:xfrm>
          <a:prstGeom prst="cloudCallout">
            <a:avLst>
              <a:gd name="adj1" fmla="val -34446"/>
              <a:gd name="adj2" fmla="val 5630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430" y="762000"/>
            <a:ext cx="5351339" cy="3661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3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1"/>
            <a:ext cx="8763000" cy="5486400"/>
          </a:xfrm>
          <a:prstGeom prst="cloudCallout">
            <a:avLst>
              <a:gd name="adj1" fmla="val 38124"/>
              <a:gd name="adj2" fmla="val 52765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04800"/>
            <a:ext cx="5003800" cy="447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654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998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Contact Information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Beth Slocum</a:t>
            </a:r>
          </a:p>
          <a:p>
            <a:pPr marL="0" indent="0" algn="ctr">
              <a:buNone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3"/>
              </a:rPr>
              <a:t>easlocum@rochester.rr.com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Nancy </a:t>
            </a:r>
            <a:r>
              <a:rPr lang="en-US" sz="3600" b="1" dirty="0" err="1" smtClean="0">
                <a:solidFill>
                  <a:schemeClr val="accent2">
                    <a:lumMod val="50000"/>
                  </a:schemeClr>
                </a:solidFill>
              </a:rPr>
              <a:t>Stauber</a:t>
            </a:r>
            <a:endParaRPr lang="en-US" sz="3600" b="1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nancystauber@frontier.com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0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en-US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906814"/>
            <a:ext cx="2089150" cy="213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9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1252538"/>
            <a:ext cx="8239125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688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4686300" cy="6408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524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9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67400"/>
            <a:ext cx="1381625" cy="990599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 flipH="1">
            <a:off x="228600" y="76201"/>
            <a:ext cx="8915400" cy="5943599"/>
          </a:xfrm>
          <a:prstGeom prst="cloudCallout">
            <a:avLst>
              <a:gd name="adj1" fmla="val 39834"/>
              <a:gd name="adj2" fmla="val 48277"/>
            </a:avLst>
          </a:prstGeo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700000" scaled="1"/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3973">
            <a:off x="1905000" y="1371600"/>
            <a:ext cx="4869395" cy="27178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127409"/>
            <a:ext cx="533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61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571500"/>
            <a:ext cx="5791200" cy="5146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524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0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8802">
            <a:off x="264691" y="189450"/>
            <a:ext cx="5266172" cy="5256045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150" y="152401"/>
            <a:ext cx="4635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835" y="2667000"/>
            <a:ext cx="4833865" cy="3705336"/>
          </a:xfrm>
        </p:spPr>
      </p:pic>
    </p:spTree>
    <p:extLst>
      <p:ext uri="{BB962C8B-B14F-4D97-AF65-F5344CB8AC3E}">
        <p14:creationId xmlns:p14="http://schemas.microsoft.com/office/powerpoint/2010/main" val="188642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1724</TotalTime>
  <Words>331</Words>
  <Application>Microsoft Office PowerPoint</Application>
  <PresentationFormat>On-screen Show (4:3)</PresentationFormat>
  <Paragraphs>82</Paragraphs>
  <Slides>43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43</vt:i4>
      </vt:variant>
    </vt:vector>
  </HeadingPairs>
  <TitlesOfParts>
    <vt:vector size="47" baseType="lpstr">
      <vt:lpstr>Executive</vt:lpstr>
      <vt:lpstr>1_Executive</vt:lpstr>
      <vt:lpstr>2_Executive</vt:lpstr>
      <vt:lpstr>3_Executive</vt:lpstr>
      <vt:lpstr>Creative Questioning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can we learn from pictures?</vt:lpstr>
      <vt:lpstr>Chalk Talk</vt:lpstr>
      <vt:lpstr>PowerPoint Presentation</vt:lpstr>
      <vt:lpstr>PowerPoint Presentation</vt:lpstr>
      <vt:lpstr>PowerPoint Presentation</vt:lpstr>
      <vt:lpstr>PowerPoint Presentation</vt:lpstr>
      <vt:lpstr>Contact Information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farrell</dc:creator>
  <cp:lastModifiedBy>ESlocum</cp:lastModifiedBy>
  <cp:revision>102</cp:revision>
  <dcterms:created xsi:type="dcterms:W3CDTF">2015-02-14T21:40:47Z</dcterms:created>
  <dcterms:modified xsi:type="dcterms:W3CDTF">2015-03-07T03:13:43Z</dcterms:modified>
</cp:coreProperties>
</file>